
<file path=[Content_Types].xml><?xml version="1.0" encoding="utf-8"?>
<Types xmlns="http://schemas.openxmlformats.org/package/2006/content-types">
  <Default Extension="xml" ContentType="application/xml"/>
  <Default Extension="(null)" ContentType="image/x-e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2" r:id="rId13"/>
    <p:sldId id="273" r:id="rId14"/>
    <p:sldId id="275" r:id="rId15"/>
    <p:sldId id="26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07B"/>
    <a:srgbClr val="DB251B"/>
    <a:srgbClr val="FF00FF"/>
    <a:srgbClr val="FF9900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5"/>
    <p:restoredTop sz="94674"/>
  </p:normalViewPr>
  <p:slideViewPr>
    <p:cSldViewPr snapToGrid="0">
      <p:cViewPr varScale="1">
        <p:scale>
          <a:sx n="91" d="100"/>
          <a:sy n="91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7077-985B-4A10-8559-E74D788498D8}" type="datetimeFigureOut">
              <a:rPr lang="zh-CN" altLang="en-US" smtClean="0"/>
              <a:t>18/5/22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1D8F0-1746-4FFB-8453-6640F7330F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1D8F0-1746-4FFB-8453-6640F7330FB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8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next,</a:t>
            </a:r>
            <a:r>
              <a:rPr lang="en-US" altLang="zh-CN" baseline="0" dirty="0" smtClean="0"/>
              <a:t> I did some more ensemble runs, including the perturbation on thermodynamic and dynamic only as well as them reduced to 10%. All of the ensembles have similar or comparative ensemble mean while the ensemble spread performs quite different. It seems thermodynamics perturbation result in a wider spread than the dynamics perturbation both in 100% and 10%. and the 10% perturbation result in a less but non-linearized ensemble spread.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1D8F0-1746-4FFB-8453-6640F7330FB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40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six hydrometeors performed a similar </a:t>
            </a:r>
            <a:r>
              <a:rPr lang="en-US" baseline="0" smtClean="0"/>
              <a:t>result </a:t>
            </a:r>
            <a:r>
              <a:rPr lang="en-US" baseline="0" smtClean="0"/>
              <a:t>with </a:t>
            </a:r>
            <a:r>
              <a:rPr lang="en-US" baseline="0" dirty="0" smtClean="0"/>
              <a:t>the previous slide. although there is detailed different in different kind of hydrometeor.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1D8F0-1746-4FFB-8453-6640F7330FB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039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for the correlation</a:t>
            </a:r>
            <a:r>
              <a:rPr lang="en-US" baseline="0" dirty="0" smtClean="0"/>
              <a:t> between precipitation and initial variables, the thermodynamic still has a strong correlation, due to a warmer surface, a cooler higher levels and more humidity. However, the top 10 in 100% perturbation is no longer the top 10 in 10% perturbation. so does the bottom 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1D8F0-1746-4FFB-8453-6640F7330FB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073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result, the differences between the two groups is no longer as large as before.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1D8F0-1746-4FFB-8453-6640F7330FB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2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initial thermodynamic conditions for the simulations were given by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Skew-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is the same as my previous work on the CCN effect on hail. But this time, I am going to do some ensemble runs to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the of perturbed environmental conditions on hail. The idealized storm was triggered by a warm bubble in the lower layers.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1D8F0-1746-4FFB-8453-6640F7330FB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715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 </a:t>
            </a:r>
            <a:r>
              <a:rPr lang="en-US" dirty="0" err="1" smtClean="0"/>
              <a:t>Fuqing’s</a:t>
            </a:r>
            <a:r>
              <a:rPr lang="en-US" dirty="0" smtClean="0"/>
              <a:t> suggestion, a realistic perturbation was implied. Thanks</a:t>
            </a:r>
            <a:r>
              <a:rPr lang="en-US" baseline="0" dirty="0" smtClean="0"/>
              <a:t> Michael for providing the data from ECMWF. The closest grid point with the nearest time was used. T</a:t>
            </a:r>
            <a:r>
              <a:rPr lang="en-US" dirty="0" smtClean="0"/>
              <a:t>he</a:t>
            </a:r>
            <a:r>
              <a:rPr lang="en-US" baseline="0" dirty="0" smtClean="0"/>
              <a:t> differences between every member and the mean of all members was added to the basement sounding to </a:t>
            </a:r>
            <a:r>
              <a:rPr lang="en-US" altLang="zh-CN" baseline="0" dirty="0" smtClean="0"/>
              <a:t>set up 50 different members.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1D8F0-1746-4FFB-8453-6640F7330FB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4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Then,</a:t>
            </a:r>
            <a:r>
              <a:rPr lang="en-US" baseline="0" dirty="0" smtClean="0"/>
              <a:t> let’s look at the firs result of the 50 runs. Different members show the different patterns of the radar reflectivity. To do a classification of the hail, I selected top 10 members and bottom 10 members by their hail precipitation rate.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1D8F0-1746-4FFB-8453-6640F7330FB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4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this figure showed, top 10 members were marked by red lines, and bottom 10 were marked by blue lines. </a:t>
            </a:r>
            <a:r>
              <a:rPr lang="en-US" altLang="zh-CN" dirty="0" smtClean="0"/>
              <a:t>All the difference can be tracked down to the original</a:t>
            </a:r>
            <a:r>
              <a:rPr lang="en-US" altLang="zh-CN" baseline="0" dirty="0" smtClean="0"/>
              <a:t> difference, so that next I calculated the correlation between the precipitation and the initial soundings.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1D8F0-1746-4FFB-8453-6640F7330FB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08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Here,</a:t>
            </a:r>
            <a:r>
              <a:rPr lang="en-US" altLang="zh-CN" baseline="0" dirty="0" smtClean="0"/>
              <a:t> I calculated for both hail precipitation rate and total precipitation rate.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black dots represent a significance level below five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percentage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>
                <a:effectLst/>
              </a:rPr>
              <a:t> Left</a:t>
            </a:r>
            <a:r>
              <a:rPr lang="en-US" baseline="0" dirty="0" smtClean="0">
                <a:effectLst/>
              </a:rPr>
              <a:t> four figures are for thermodynamics and the right four figures are for dynamics.  It seems higher surface theta and lower theta at higher levels and a higher water vapor mixing ratio improve hail precipitation a lot, so does the total precipitation.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1D8F0-1746-4FFB-8453-6640F7330FB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52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I compared</a:t>
            </a:r>
            <a:r>
              <a:rPr lang="en-US" baseline="0" dirty="0" smtClean="0"/>
              <a:t> the difference of the initial four variables.  It showed a consistent result with the former slide. That</a:t>
            </a:r>
            <a:r>
              <a:rPr lang="mr-IN" baseline="0" dirty="0" smtClean="0"/>
              <a:t>……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1D8F0-1746-4FFB-8453-6640F7330FB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888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 profiles of updraft velocity and microphysics latent heating averaged over the top 10 members and bottom 10 members during 30-60 min.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found that because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differences in thermodynamics, top 10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to enhanced convections.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1D8F0-1746-4FFB-8453-6640F7330FB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704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does every kind of hydrometeor. Top 10 enhanced quite</a:t>
            </a:r>
            <a:r>
              <a:rPr lang="en-US" baseline="0" dirty="0" smtClean="0"/>
              <a:t> a lot than the bottom 10. The right 4 figures show the hail increasing processes from the perspective of microphysics. that riming process, including </a:t>
            </a:r>
            <a:r>
              <a:rPr lang="en-US" altLang="zh-CN" baseline="0" dirty="0" smtClean="0"/>
              <a:t>collection </a:t>
            </a:r>
            <a:r>
              <a:rPr lang="en-US" baseline="0" dirty="0" smtClean="0"/>
              <a:t>of </a:t>
            </a:r>
            <a:r>
              <a:rPr lang="en-US" altLang="zh-CN" baseline="0" dirty="0" smtClean="0"/>
              <a:t>cloud and rain water, is quit important in hail increasing.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1D8F0-1746-4FFB-8453-6640F7330FB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8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4" name="矩形 6">
            <a:extLst>
              <a:ext uri="{FF2B5EF4-FFF2-40B4-BE49-F238E27FC236}">
                <a16:creationId xmlns="" xmlns:a16="http://schemas.microsoft.com/office/drawing/2014/main" id="{1B115009-7657-1542-A2A6-F7DA15E5EBD7}"/>
              </a:ext>
            </a:extLst>
          </p:cNvPr>
          <p:cNvSpPr/>
          <p:nvPr userDrawn="1"/>
        </p:nvSpPr>
        <p:spPr>
          <a:xfrm>
            <a:off x="457200" y="1119785"/>
            <a:ext cx="8229600" cy="110335"/>
          </a:xfrm>
          <a:prstGeom prst="rect">
            <a:avLst/>
          </a:prstGeom>
          <a:gradFill flip="none" rotWithShape="1">
            <a:gsLst>
              <a:gs pos="100000">
                <a:srgbClr val="1D407B"/>
              </a:gs>
              <a:gs pos="0">
                <a:srgbClr val="DB251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1D40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14264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432E25D-63B0-4C30-B2EC-FD4AE4B9DCAA}" type="datetimeFigureOut">
              <a:rPr lang="zh-CN" altLang="en-US" smtClean="0"/>
              <a:t>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56788-930E-4D90-973D-E94DDFC629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95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432E25D-63B0-4C30-B2EC-FD4AE4B9DCAA}" type="datetimeFigureOut">
              <a:rPr lang="zh-CN" altLang="en-US" smtClean="0"/>
              <a:t>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56788-930E-4D90-973D-E94DDFC629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17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  <a:lvl2pPr>
              <a:defRPr baseline="0">
                <a:latin typeface="Times New Roman" panose="02020603050405020304" pitchFamily="18" charset="0"/>
              </a:defRPr>
            </a:lvl2pPr>
            <a:lvl3pPr>
              <a:defRPr baseline="0">
                <a:latin typeface="Times New Roman" panose="02020603050405020304" pitchFamily="18" charset="0"/>
              </a:defRPr>
            </a:lvl3pPr>
            <a:lvl4pPr>
              <a:defRPr baseline="0">
                <a:latin typeface="Times New Roman" panose="02020603050405020304" pitchFamily="18" charset="0"/>
              </a:defRPr>
            </a:lvl4pPr>
            <a:lvl5pPr>
              <a:defRPr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56788-930E-4D90-973D-E94DDFC629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85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432E25D-63B0-4C30-B2EC-FD4AE4B9DCAA}" type="datetimeFigureOut">
              <a:rPr lang="zh-CN" altLang="en-US" smtClean="0"/>
              <a:t>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56788-930E-4D90-973D-E94DDFC629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44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432E25D-63B0-4C30-B2EC-FD4AE4B9DCAA}" type="datetimeFigureOut">
              <a:rPr lang="zh-CN" altLang="en-US" smtClean="0"/>
              <a:t>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56788-930E-4D90-973D-E94DDFC629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22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432E25D-63B0-4C30-B2EC-FD4AE4B9DCAA}" type="datetimeFigureOut">
              <a:rPr lang="zh-CN" altLang="en-US" smtClean="0"/>
              <a:t>18/5/22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56788-930E-4D90-973D-E94DDFC629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47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432E25D-63B0-4C30-B2EC-FD4AE4B9DCAA}" type="datetimeFigureOut">
              <a:rPr lang="zh-CN" altLang="en-US" smtClean="0"/>
              <a:t>18/5/22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56788-930E-4D90-973D-E94DDFC629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2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432E25D-63B0-4C30-B2EC-FD4AE4B9DCAA}" type="datetimeFigureOut">
              <a:rPr lang="zh-CN" altLang="en-US" smtClean="0"/>
              <a:t>18/5/22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56788-930E-4D90-973D-E94DDFC629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47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432E25D-63B0-4C30-B2EC-FD4AE4B9DCAA}" type="datetimeFigureOut">
              <a:rPr lang="zh-CN" altLang="en-US" smtClean="0"/>
              <a:t>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56788-930E-4D90-973D-E94DDFC629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47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432E25D-63B0-4C30-B2EC-FD4AE4B9DCAA}" type="datetimeFigureOut">
              <a:rPr lang="zh-CN" altLang="en-US" smtClean="0"/>
              <a:t>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56788-930E-4D90-973D-E94DDFC629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81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矩形 6">
            <a:extLst>
              <a:ext uri="{FF2B5EF4-FFF2-40B4-BE49-F238E27FC236}">
                <a16:creationId xmlns="" xmlns:a16="http://schemas.microsoft.com/office/drawing/2014/main" id="{C6985704-4592-0E45-9019-97903D304B03}"/>
              </a:ext>
            </a:extLst>
          </p:cNvPr>
          <p:cNvSpPr/>
          <p:nvPr userDrawn="1"/>
        </p:nvSpPr>
        <p:spPr>
          <a:xfrm>
            <a:off x="457200" y="1119785"/>
            <a:ext cx="8229600" cy="110335"/>
          </a:xfrm>
          <a:prstGeom prst="rect">
            <a:avLst/>
          </a:prstGeom>
          <a:gradFill flip="none" rotWithShape="1">
            <a:gsLst>
              <a:gs pos="100000">
                <a:srgbClr val="1D407B"/>
              </a:gs>
              <a:gs pos="0">
                <a:srgbClr val="DB251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1D40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8479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(null)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(null)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(null)"/><Relationship Id="rId4" Type="http://schemas.openxmlformats.org/officeDocument/2006/relationships/image" Target="../media/image15.(null)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(null)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(null)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(null)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(null)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(null)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(null)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(null)"/><Relationship Id="rId4" Type="http://schemas.openxmlformats.org/officeDocument/2006/relationships/image" Target="../media/image11.(null)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721804" y="220303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Realistic perturbation from ECMWF implied on an idealized hailstorm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1920" y="49725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736031D7-6F6C-E14B-89B0-E15B2D01F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3" y="526106"/>
            <a:ext cx="1184540" cy="11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87C6E6E-0CDE-6B41-9686-3C1DCE14F4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20650" r="65112" b="21889"/>
          <a:stretch/>
        </p:blipFill>
        <p:spPr>
          <a:xfrm>
            <a:off x="7899935" y="554240"/>
            <a:ext cx="1116530" cy="11564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A1153D-7F8F-1843-A4ED-6BB85C930531}"/>
              </a:ext>
            </a:extLst>
          </p:cNvPr>
          <p:cNvSpPr txBox="1"/>
          <p:nvPr/>
        </p:nvSpPr>
        <p:spPr>
          <a:xfrm>
            <a:off x="362829" y="6505437"/>
            <a:ext cx="865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fld id="{62972264-1003-4D78-BB64-C4FE770C38ED}" type="datetime1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18/5/22</a:t>
            </a:fld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zh-CH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lixiao1659@pku.edu.cn</a:t>
            </a:r>
          </a:p>
        </p:txBody>
      </p:sp>
      <p:sp>
        <p:nvSpPr>
          <p:cNvPr id="10" name="标题 3">
            <a:extLst>
              <a:ext uri="{FF2B5EF4-FFF2-40B4-BE49-F238E27FC236}">
                <a16:creationId xmlns="" xmlns:a16="http://schemas.microsoft.com/office/drawing/2014/main" id="{F7B70FE5-E230-8C43-9514-2772FF18350A}"/>
              </a:ext>
            </a:extLst>
          </p:cNvPr>
          <p:cNvSpPr txBox="1">
            <a:spLocks/>
          </p:cNvSpPr>
          <p:nvPr/>
        </p:nvSpPr>
        <p:spPr>
          <a:xfrm>
            <a:off x="807720" y="4119258"/>
            <a:ext cx="7772400" cy="7642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US" altLang="zh-CN" sz="3600" dirty="0" err="1"/>
              <a:t>Xiaofei</a:t>
            </a:r>
            <a:r>
              <a:rPr lang="en-US" altLang="zh-CN" sz="3600" dirty="0"/>
              <a:t> Li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9778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2433C0-6349-BA4F-B737-9756219C3D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3408" r="5263" b="2809"/>
          <a:stretch/>
        </p:blipFill>
        <p:spPr>
          <a:xfrm rot="16200000">
            <a:off x="1672147" y="245111"/>
            <a:ext cx="5588014" cy="76377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6A6D4F5-381F-8445-99AA-D0D5BA57C572}"/>
              </a:ext>
            </a:extLst>
          </p:cNvPr>
          <p:cNvSpPr/>
          <p:nvPr/>
        </p:nvSpPr>
        <p:spPr>
          <a:xfrm>
            <a:off x="375006" y="3038"/>
            <a:ext cx="8378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EC_All</a:t>
            </a:r>
            <a:r>
              <a:rPr lang="en-US" sz="3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HS" altLang="en-US" sz="3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EC_TQ, </a:t>
            </a:r>
            <a:r>
              <a:rPr lang="zh-CHS" altLang="en-US" sz="3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EC_UV, </a:t>
            </a:r>
          </a:p>
          <a:p>
            <a:r>
              <a:rPr lang="en-US" sz="3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EC_10%All, EC_10%TQ, EC_10%UV.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41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9A0433-ED32-4542-A3A4-BB38ADA89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t="3746" r="21888" b="49812"/>
          <a:stretch/>
        </p:blipFill>
        <p:spPr>
          <a:xfrm>
            <a:off x="0" y="1368328"/>
            <a:ext cx="4616678" cy="4952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8B102F6-634D-C341-AD65-4691F9D44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t="49888" r="22082" b="3820"/>
          <a:stretch/>
        </p:blipFill>
        <p:spPr>
          <a:xfrm>
            <a:off x="4489807" y="1419701"/>
            <a:ext cx="4654193" cy="49762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7C94727-4B99-124B-B701-A31DD34AC32F}"/>
              </a:ext>
            </a:extLst>
          </p:cNvPr>
          <p:cNvSpPr/>
          <p:nvPr/>
        </p:nvSpPr>
        <p:spPr>
          <a:xfrm>
            <a:off x="375006" y="13312"/>
            <a:ext cx="8378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EC_All</a:t>
            </a:r>
            <a:r>
              <a:rPr lang="en-US" sz="3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HS" altLang="en-US" sz="3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EC_TQ, </a:t>
            </a:r>
            <a:r>
              <a:rPr lang="zh-CHS" altLang="en-US" sz="3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EC_UV, </a:t>
            </a:r>
          </a:p>
          <a:p>
            <a:r>
              <a:rPr lang="en-US" sz="3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EC_10%All, EC_10%TQ, EC_10%UV.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220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465439-6D86-DC49-8750-EDB08A8991C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t="4144" r="18743" b="4216"/>
          <a:stretch/>
        </p:blipFill>
        <p:spPr>
          <a:xfrm>
            <a:off x="4736388" y="0"/>
            <a:ext cx="397609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4B4177-A677-0B4B-A1CA-BFB34AED17B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26658" r="18367" b="21115"/>
          <a:stretch/>
        </p:blipFill>
        <p:spPr>
          <a:xfrm>
            <a:off x="339048" y="2047126"/>
            <a:ext cx="4397340" cy="40171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75F16DA8-CCAE-1041-BDC8-F9DDB502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5" y="457202"/>
            <a:ext cx="9236467" cy="796245"/>
          </a:xfrm>
        </p:spPr>
        <p:txBody>
          <a:bodyPr/>
          <a:lstStyle/>
          <a:p>
            <a:pPr algn="l"/>
            <a:r>
              <a:rPr lang="en-US" altLang="zh-CHS" sz="3200" dirty="0">
                <a:cs typeface="Times New Roman" panose="02020603050405020304" pitchFamily="18" charset="0"/>
              </a:rPr>
              <a:t>Correlation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for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10%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4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339A96-28DF-1D47-900F-7D947E4B6E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t="3108" r="20967" b="2510"/>
          <a:stretch/>
        </p:blipFill>
        <p:spPr>
          <a:xfrm rot="16200000">
            <a:off x="2673601" y="-552488"/>
            <a:ext cx="3790576" cy="80406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47180800-D951-574F-B4AA-78FEA96F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5" y="457202"/>
            <a:ext cx="9236467" cy="796245"/>
          </a:xfrm>
        </p:spPr>
        <p:txBody>
          <a:bodyPr/>
          <a:lstStyle/>
          <a:p>
            <a:pPr algn="l"/>
            <a:r>
              <a:rPr lang="en-US" altLang="zh-CHS" sz="3200" dirty="0">
                <a:cs typeface="Times New Roman" panose="02020603050405020304" pitchFamily="18" charset="0"/>
              </a:rPr>
              <a:t>Top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10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VS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Bottom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10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for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10%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47180800-D951-574F-B4AA-78FEA96F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5" y="457202"/>
            <a:ext cx="9236467" cy="796245"/>
          </a:xfrm>
        </p:spPr>
        <p:txBody>
          <a:bodyPr/>
          <a:lstStyle/>
          <a:p>
            <a:pPr algn="l"/>
            <a:r>
              <a:rPr lang="en-US" altLang="zh-CN" sz="3200" dirty="0" smtClean="0">
                <a:cs typeface="Times New Roman" panose="02020603050405020304" pitchFamily="18" charset="0"/>
              </a:rPr>
              <a:t>Summary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7180800-D951-574F-B4AA-78FEA96F4996}"/>
              </a:ext>
            </a:extLst>
          </p:cNvPr>
          <p:cNvSpPr txBox="1">
            <a:spLocks/>
          </p:cNvSpPr>
          <p:nvPr/>
        </p:nvSpPr>
        <p:spPr>
          <a:xfrm>
            <a:off x="502379" y="1200281"/>
            <a:ext cx="8149708" cy="52616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altLang="zh-CN" sz="2400" dirty="0">
                <a:cs typeface="Times New Roman" panose="02020603050405020304" pitchFamily="18" charset="0"/>
              </a:rPr>
              <a:t>R</a:t>
            </a:r>
            <a:r>
              <a:rPr lang="en-US" altLang="zh-CN" sz="2400" dirty="0" smtClean="0">
                <a:cs typeface="Times New Roman" panose="02020603050405020304" pitchFamily="18" charset="0"/>
              </a:rPr>
              <a:t>ealistic perturbation implied on an idealized hailstorm is workable.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endParaRPr lang="en-US" altLang="zh-CN" sz="2400" dirty="0" smtClean="0"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altLang="zh-CN" sz="2400" dirty="0">
                <a:cs typeface="Times New Roman" panose="02020603050405020304" pitchFamily="18" charset="0"/>
              </a:rPr>
              <a:t>H</a:t>
            </a:r>
            <a:r>
              <a:rPr lang="en-US" altLang="zh-CN" sz="2400" dirty="0" smtClean="0">
                <a:cs typeface="Times New Roman" panose="02020603050405020304" pitchFamily="18" charset="0"/>
              </a:rPr>
              <a:t>ail is sensitive to the initial conditions, especially to thermodynamics.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endParaRPr lang="en-US" altLang="zh-CN" sz="2400" dirty="0" smtClean="0"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altLang="zh-CN" sz="2400" dirty="0" smtClean="0">
                <a:cs typeface="Times New Roman" panose="02020603050405020304" pitchFamily="18" charset="0"/>
              </a:rPr>
              <a:t>The uncertainty of hail to the perturbation is non-linearized. </a:t>
            </a:r>
          </a:p>
          <a:p>
            <a:pPr marL="514350" indent="-514350" algn="l">
              <a:buAutoNum type="arabicParenR"/>
            </a:pP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5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465798"/>
            <a:ext cx="9144000" cy="215757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gradFill>
                  <a:gsLst>
                    <a:gs pos="100000">
                      <a:srgbClr val="1D407B"/>
                    </a:gs>
                    <a:gs pos="0">
                      <a:srgbClr val="DB251B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rgbClr val="1D407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itchFamily="18" charset="0"/>
              </a:rPr>
              <a:t>Thank you for listening</a:t>
            </a:r>
            <a:r>
              <a:rPr lang="zh-CHS" altLang="en-US" sz="4400" b="1" dirty="0" smtClean="0">
                <a:gradFill>
                  <a:gsLst>
                    <a:gs pos="100000">
                      <a:srgbClr val="1D407B"/>
                    </a:gs>
                    <a:gs pos="0">
                      <a:srgbClr val="DB251B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rgbClr val="1D407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itchFamily="18" charset="0"/>
              </a:rPr>
              <a:t>！</a:t>
            </a:r>
            <a:endParaRPr lang="en-US" altLang="zh-CHS" sz="4400" b="1" dirty="0" smtClean="0">
              <a:gradFill>
                <a:gsLst>
                  <a:gs pos="100000">
                    <a:srgbClr val="1D407B"/>
                  </a:gs>
                  <a:gs pos="0">
                    <a:srgbClr val="DB251B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1D407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en-US" altLang="zh-CHS" sz="4400" b="1" dirty="0" smtClean="0">
              <a:gradFill>
                <a:gsLst>
                  <a:gs pos="100000">
                    <a:srgbClr val="1D407B"/>
                  </a:gs>
                  <a:gs pos="0">
                    <a:srgbClr val="DB251B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1D407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zh-CN" sz="4400" b="1" dirty="0" smtClean="0">
                <a:gradFill>
                  <a:gsLst>
                    <a:gs pos="100000">
                      <a:srgbClr val="1D407B"/>
                    </a:gs>
                    <a:gs pos="0">
                      <a:srgbClr val="DB251B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rgbClr val="1D407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itchFamily="18" charset="0"/>
              </a:rPr>
              <a:t>Welcome questions and suggestions...</a:t>
            </a:r>
            <a:endParaRPr lang="en-US" sz="4400" b="1" dirty="0">
              <a:gradFill>
                <a:gsLst>
                  <a:gs pos="100000">
                    <a:srgbClr val="1D407B"/>
                  </a:gs>
                  <a:gs pos="0">
                    <a:srgbClr val="DB251B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1D407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en-US" altLang="zh-CN" sz="4800" b="1" dirty="0">
              <a:gradFill>
                <a:gsLst>
                  <a:gs pos="100000">
                    <a:srgbClr val="1D407B"/>
                  </a:gs>
                  <a:gs pos="0">
                    <a:srgbClr val="DB251B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1D407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264DDFBE-97FD-714B-A28A-18E3F0DD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3" y="526106"/>
            <a:ext cx="1184540" cy="11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C5871C-B4F3-CC4F-A48A-5C4485A80E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20650" r="65112" b="21889"/>
          <a:stretch/>
        </p:blipFill>
        <p:spPr>
          <a:xfrm>
            <a:off x="7899935" y="554240"/>
            <a:ext cx="1116530" cy="11564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A1153D-7F8F-1843-A4ED-6BB85C930531}"/>
              </a:ext>
            </a:extLst>
          </p:cNvPr>
          <p:cNvSpPr txBox="1"/>
          <p:nvPr/>
        </p:nvSpPr>
        <p:spPr>
          <a:xfrm>
            <a:off x="362829" y="6505437"/>
            <a:ext cx="865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fld id="{62972264-1003-4D78-BB64-C4FE770C38ED}" type="datetime1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18/5/22</a:t>
            </a:fld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zh-CH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lixiao1659@pku.edu.cn</a:t>
            </a:r>
          </a:p>
        </p:txBody>
      </p:sp>
    </p:spTree>
    <p:extLst>
      <p:ext uri="{BB962C8B-B14F-4D97-AF65-F5344CB8AC3E}">
        <p14:creationId xmlns:p14="http://schemas.microsoft.com/office/powerpoint/2010/main" val="405697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FD329D-CC23-C342-B172-DDFE60DF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2"/>
            <a:ext cx="7423079" cy="796245"/>
          </a:xfrm>
        </p:spPr>
        <p:txBody>
          <a:bodyPr/>
          <a:lstStyle/>
          <a:p>
            <a:pPr algn="l"/>
            <a:r>
              <a:rPr lang="en-US" sz="3200" dirty="0"/>
              <a:t>Basic sounding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C10349-8E10-D840-93DA-116777F1A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" y="1253447"/>
            <a:ext cx="5098272" cy="55318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097FAEF-D3D6-8847-B28B-4CB200A96639}"/>
              </a:ext>
            </a:extLst>
          </p:cNvPr>
          <p:cNvSpPr/>
          <p:nvPr/>
        </p:nvSpPr>
        <p:spPr>
          <a:xfrm>
            <a:off x="5435942" y="5541830"/>
            <a:ext cx="37080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Skew-T plots of the WRF real-time simulation sounding at 0600 UTC 29 June 2013, near Ordos, China.  </a:t>
            </a:r>
          </a:p>
          <a:p>
            <a:pPr algn="r"/>
            <a:r>
              <a:rPr lang="en-US" sz="1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 et al., 2017)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A48D8C03-1A32-314A-860B-6F89D60C6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48389"/>
              </p:ext>
            </p:extLst>
          </p:nvPr>
        </p:nvGraphicFramePr>
        <p:xfrm>
          <a:off x="5311737" y="2434978"/>
          <a:ext cx="3760342" cy="192531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80171">
                  <a:extLst>
                    <a:ext uri="{9D8B030D-6E8A-4147-A177-3AD203B41FA5}">
                      <a16:colId xmlns="" xmlns:a16="http://schemas.microsoft.com/office/drawing/2014/main" val="3010229040"/>
                    </a:ext>
                  </a:extLst>
                </a:gridCol>
                <a:gridCol w="1880171">
                  <a:extLst>
                    <a:ext uri="{9D8B030D-6E8A-4147-A177-3AD203B41FA5}">
                      <a16:colId xmlns="" xmlns:a16="http://schemas.microsoft.com/office/drawing/2014/main" val="40362101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Lifting condensation level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701 </a:t>
                      </a:r>
                      <a:r>
                        <a:rPr lang="en-US" dirty="0" err="1"/>
                        <a:t>hPa</a:t>
                      </a:r>
                      <a:r>
                        <a:rPr lang="en-US" dirty="0"/>
                        <a:t>/ 11 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259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Total </a:t>
                      </a:r>
                      <a:r>
                        <a:rPr lang="en-US" sz="1800" kern="1200" dirty="0" err="1">
                          <a:effectLst/>
                        </a:rPr>
                        <a:t>precipitable</a:t>
                      </a:r>
                      <a:r>
                        <a:rPr lang="en-US" sz="1800" kern="1200" dirty="0">
                          <a:effectLst/>
                        </a:rPr>
                        <a:t> water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220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1789 J/kg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5078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59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E08F05A-69F7-2F41-A118-ED8D727E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5" y="457202"/>
            <a:ext cx="9236467" cy="796245"/>
          </a:xfrm>
        </p:spPr>
        <p:txBody>
          <a:bodyPr/>
          <a:lstStyle/>
          <a:p>
            <a:pPr algn="l"/>
            <a:r>
              <a:rPr lang="en-US" altLang="zh-CHS" sz="3200" dirty="0">
                <a:cs typeface="Times New Roman" panose="02020603050405020304" pitchFamily="18" charset="0"/>
              </a:rPr>
              <a:t>STD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of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cs typeface="Times New Roman" panose="02020603050405020304" pitchFamily="18" charset="0"/>
              </a:rPr>
              <a:t>50 </a:t>
            </a:r>
            <a:r>
              <a:rPr lang="en-US" altLang="zh-CHS" sz="3200" dirty="0" smtClean="0">
                <a:cs typeface="Times New Roman" panose="02020603050405020304" pitchFamily="18" charset="0"/>
              </a:rPr>
              <a:t>perturbed </a:t>
            </a:r>
            <a:r>
              <a:rPr lang="en-US" altLang="zh-CN" sz="3200" dirty="0" smtClean="0">
                <a:cs typeface="Times New Roman" panose="02020603050405020304" pitchFamily="18" charset="0"/>
              </a:rPr>
              <a:t>s</a:t>
            </a:r>
            <a:r>
              <a:rPr lang="en-US" altLang="zh-CHS" sz="3200" dirty="0" smtClean="0">
                <a:cs typeface="Times New Roman" panose="02020603050405020304" pitchFamily="18" charset="0"/>
              </a:rPr>
              <a:t>oundings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70196A-917A-C749-AA49-A2CBC13CC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2760" r="15753" b="2264"/>
          <a:stretch/>
        </p:blipFill>
        <p:spPr>
          <a:xfrm rot="16200000">
            <a:off x="2302112" y="-396256"/>
            <a:ext cx="4438435" cy="79844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DF98C459-4526-D846-9A63-F7A91846A3DD}"/>
              </a:ext>
            </a:extLst>
          </p:cNvPr>
          <p:cNvSpPr txBox="1">
            <a:spLocks/>
          </p:cNvSpPr>
          <p:nvPr/>
        </p:nvSpPr>
        <p:spPr>
          <a:xfrm>
            <a:off x="5322014" y="6436761"/>
            <a:ext cx="3893905" cy="4212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altLang="zh-CHS" sz="1600" b="1" dirty="0">
                <a:solidFill>
                  <a:srgbClr val="111111"/>
                </a:solidFill>
                <a:ea typeface="+mn-ea"/>
                <a:cs typeface="Times New Roman" panose="02020603050405020304" pitchFamily="18" charset="0"/>
              </a:rPr>
              <a:t>Thanks</a:t>
            </a:r>
            <a:r>
              <a:rPr lang="zh-CHS" altLang="en-US" sz="1600" b="1" dirty="0">
                <a:solidFill>
                  <a:srgbClr val="111111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HS" sz="1600" b="1" dirty="0">
                <a:solidFill>
                  <a:srgbClr val="111111"/>
                </a:solidFill>
                <a:ea typeface="+mn-ea"/>
                <a:cs typeface="Times New Roman" panose="02020603050405020304" pitchFamily="18" charset="0"/>
              </a:rPr>
              <a:t>Yue</a:t>
            </a:r>
            <a:r>
              <a:rPr lang="zh-CHS" altLang="en-US" sz="1600" b="1" dirty="0">
                <a:solidFill>
                  <a:srgbClr val="111111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HS" sz="1600" b="1" dirty="0">
                <a:solidFill>
                  <a:srgbClr val="111111"/>
                </a:solidFill>
                <a:ea typeface="+mn-ea"/>
                <a:cs typeface="Times New Roman" panose="02020603050405020304" pitchFamily="18" charset="0"/>
              </a:rPr>
              <a:t>(Michael) Ying</a:t>
            </a:r>
            <a:r>
              <a:rPr lang="zh-CHS" altLang="en-US" sz="1600" b="1" dirty="0">
                <a:solidFill>
                  <a:srgbClr val="111111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HS" sz="1600" b="1" dirty="0">
                <a:solidFill>
                  <a:srgbClr val="111111"/>
                </a:solidFill>
                <a:ea typeface="+mn-ea"/>
                <a:cs typeface="Times New Roman" panose="02020603050405020304" pitchFamily="18" charset="0"/>
              </a:rPr>
              <a:t>for</a:t>
            </a:r>
            <a:r>
              <a:rPr lang="zh-CHS" altLang="en-US" sz="1600" b="1" dirty="0">
                <a:solidFill>
                  <a:srgbClr val="111111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HS" sz="1600" b="1" dirty="0">
                <a:solidFill>
                  <a:srgbClr val="111111"/>
                </a:solidFill>
                <a:ea typeface="+mn-ea"/>
                <a:cs typeface="Times New Roman" panose="02020603050405020304" pitchFamily="18" charset="0"/>
              </a:rPr>
              <a:t>data</a:t>
            </a:r>
            <a:endParaRPr lang="en-US" sz="1600" b="1" dirty="0">
              <a:solidFill>
                <a:srgbClr val="111111"/>
              </a:solidFill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3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5DD114-662E-3F4A-BF99-3D2A91108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03" y="0"/>
            <a:ext cx="6858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82D227BD-45A6-804B-93A7-94506552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5" y="457202"/>
            <a:ext cx="9236467" cy="796245"/>
          </a:xfrm>
        </p:spPr>
        <p:txBody>
          <a:bodyPr/>
          <a:lstStyle/>
          <a:p>
            <a:pPr algn="l"/>
            <a:r>
              <a:rPr lang="en-US" altLang="zh-CHS" sz="3200" dirty="0">
                <a:cs typeface="Times New Roman" panose="02020603050405020304" pitchFamily="18" charset="0"/>
              </a:rPr>
              <a:t>Results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4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177ECEE-D4EE-614E-9276-B85020D1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5" y="457202"/>
            <a:ext cx="9236467" cy="796245"/>
          </a:xfrm>
        </p:spPr>
        <p:txBody>
          <a:bodyPr/>
          <a:lstStyle/>
          <a:p>
            <a:pPr algn="l"/>
            <a:r>
              <a:rPr lang="en-US" altLang="zh-CHS" sz="3200" dirty="0">
                <a:cs typeface="Times New Roman" panose="02020603050405020304" pitchFamily="18" charset="0"/>
              </a:rPr>
              <a:t>Top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10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VS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Bottom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10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EBF2D1-983C-BA48-8D04-AEE8F8679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9" b="16854"/>
          <a:stretch/>
        </p:blipFill>
        <p:spPr>
          <a:xfrm>
            <a:off x="934949" y="1253446"/>
            <a:ext cx="7355731" cy="56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9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97C83F6-326D-E746-971F-86488263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8" y="495031"/>
            <a:ext cx="9236467" cy="796245"/>
          </a:xfrm>
        </p:spPr>
        <p:txBody>
          <a:bodyPr/>
          <a:lstStyle/>
          <a:p>
            <a:pPr algn="l"/>
            <a:r>
              <a:rPr lang="en-US" altLang="zh-CHS" sz="3200" dirty="0">
                <a:cs typeface="Times New Roman" panose="02020603050405020304" pitchFamily="18" charset="0"/>
              </a:rPr>
              <a:t>Correlation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(Hail &amp; precipitation VS initial soundings) 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3954FD-3A99-6543-8280-25D40FB94D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t="3445" r="18205" b="52494"/>
          <a:stretch/>
        </p:blipFill>
        <p:spPr>
          <a:xfrm>
            <a:off x="0" y="1253447"/>
            <a:ext cx="4726113" cy="4370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2D81FD1-4252-0441-B16D-AF09811BE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t="47341" r="19756" b="9213"/>
          <a:stretch/>
        </p:blipFill>
        <p:spPr>
          <a:xfrm>
            <a:off x="4495349" y="1329106"/>
            <a:ext cx="4576732" cy="4295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D816191-CBF9-2841-8ED9-002619193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 t="90337" r="20338" b="4569"/>
          <a:stretch/>
        </p:blipFill>
        <p:spPr>
          <a:xfrm>
            <a:off x="2218134" y="5771997"/>
            <a:ext cx="5015957" cy="5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7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8F39F6-33B7-9E4B-B7EB-2BA13988A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t="9484" r="3735" b="8242"/>
          <a:stretch/>
        </p:blipFill>
        <p:spPr>
          <a:xfrm rot="16200000">
            <a:off x="1637550" y="851574"/>
            <a:ext cx="5560682" cy="645217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71A7BAA-0958-4F4B-9835-C0D39D98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5" y="457202"/>
            <a:ext cx="9236467" cy="796245"/>
          </a:xfrm>
        </p:spPr>
        <p:txBody>
          <a:bodyPr/>
          <a:lstStyle/>
          <a:p>
            <a:pPr algn="l"/>
            <a:r>
              <a:rPr lang="en-US" altLang="zh-CHS" sz="3200" dirty="0">
                <a:cs typeface="Times New Roman" panose="02020603050405020304" pitchFamily="18" charset="0"/>
              </a:rPr>
              <a:t>Top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10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VS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Bottom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10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8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53458B-6352-A444-896D-94D5760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5" y="457202"/>
            <a:ext cx="9236467" cy="796245"/>
          </a:xfrm>
        </p:spPr>
        <p:txBody>
          <a:bodyPr/>
          <a:lstStyle/>
          <a:p>
            <a:pPr algn="l"/>
            <a:r>
              <a:rPr lang="en-US" altLang="zh-CHS" sz="3200" dirty="0">
                <a:cs typeface="Times New Roman" panose="02020603050405020304" pitchFamily="18" charset="0"/>
              </a:rPr>
              <a:t>Top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10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VS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Bottom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10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3C8537-CB4F-8646-BC8A-FB67A88565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2809" r="22131" b="2659"/>
          <a:stretch/>
        </p:blipFill>
        <p:spPr>
          <a:xfrm rot="16200000">
            <a:off x="2609088" y="-430964"/>
            <a:ext cx="3791164" cy="82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7427E7EE-ACD9-8046-9CC7-D0C3355B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5" y="457202"/>
            <a:ext cx="9236467" cy="796245"/>
          </a:xfrm>
        </p:spPr>
        <p:txBody>
          <a:bodyPr/>
          <a:lstStyle/>
          <a:p>
            <a:pPr algn="l"/>
            <a:r>
              <a:rPr lang="en-US" altLang="zh-CHS" sz="3200" dirty="0">
                <a:cs typeface="Times New Roman" panose="02020603050405020304" pitchFamily="18" charset="0"/>
              </a:rPr>
              <a:t>Top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10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VS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Bottom</a:t>
            </a:r>
            <a:r>
              <a:rPr lang="zh-CH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CHS" sz="3200" dirty="0">
                <a:cs typeface="Times New Roman" panose="02020603050405020304" pitchFamily="18" charset="0"/>
              </a:rPr>
              <a:t>10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A987D8C-D23A-DC42-A2AA-84AA26DA0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3746" r="3277" b="3520"/>
          <a:stretch/>
        </p:blipFill>
        <p:spPr>
          <a:xfrm>
            <a:off x="0" y="971332"/>
            <a:ext cx="4602823" cy="5886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113B29-1FD5-C14B-963E-5D26DEEEBC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3446" r="4246"/>
          <a:stretch/>
        </p:blipFill>
        <p:spPr>
          <a:xfrm>
            <a:off x="4506735" y="971332"/>
            <a:ext cx="4472878" cy="61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1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1" id="{1732EF70-4DDC-4782-8B58-F2194988BF5D}" vid="{52FEF811-537B-4F06-8F22-0BDDC9293C0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817</Words>
  <Application>Microsoft Macintosh PowerPoint</Application>
  <PresentationFormat>On-screen Show (4:3)</PresentationFormat>
  <Paragraphs>61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主题1</vt:lpstr>
      <vt:lpstr>Realistic perturbation from ECMWF implied on an idealized hailstorm</vt:lpstr>
      <vt:lpstr>Basic sounding</vt:lpstr>
      <vt:lpstr>STD of 50 perturbed soundings</vt:lpstr>
      <vt:lpstr>Results</vt:lpstr>
      <vt:lpstr>Top 10 VS Bottom 10</vt:lpstr>
      <vt:lpstr>Correlation (Hail &amp; precipitation VS initial soundings) </vt:lpstr>
      <vt:lpstr>Top 10 VS Bottom 10</vt:lpstr>
      <vt:lpstr>Top 10 VS Bottom 10</vt:lpstr>
      <vt:lpstr>Top 10 VS Bottom 10</vt:lpstr>
      <vt:lpstr>PowerPoint Presentation</vt:lpstr>
      <vt:lpstr>PowerPoint Presentation</vt:lpstr>
      <vt:lpstr>Correlation for 10% </vt:lpstr>
      <vt:lpstr>Top 10 VS Bottom 10 for 10%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</dc:title>
  <dc:creator>xfli</dc:creator>
  <cp:lastModifiedBy>潇斐 李</cp:lastModifiedBy>
  <cp:revision>152</cp:revision>
  <dcterms:created xsi:type="dcterms:W3CDTF">2016-12-29T10:17:01Z</dcterms:created>
  <dcterms:modified xsi:type="dcterms:W3CDTF">2018-05-23T00:14:25Z</dcterms:modified>
</cp:coreProperties>
</file>